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Francois On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22" Type="http://schemas.openxmlformats.org/officeDocument/2006/relationships/font" Target="fonts/FrancoisOne-regular.fntdata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6e2bfcb5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6e2bfcb5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6e2bfcb5b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6e2bfcb5b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6e2bfcb5b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6e2bfcb5b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6e2bfcb5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6e2bfcb5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6e2bfcb5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6e2bfcb5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6e2bfcb5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6e2bfcb5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e2bfcb5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6e2bfcb5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6e2bfcb5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6e2bfcb5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6e2bfcb5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6e2bfcb5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6e2bfcb5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6e2bfcb5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6e2bfcb5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6e2bfcb5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C2A4A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 rot="-5400000">
            <a:off x="4955688" y="961013"/>
            <a:ext cx="5149325" cy="322730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28325"/>
            <a:ext cx="8520600" cy="10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Francois One"/>
              <a:buNone/>
              <a:defRPr sz="52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1614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DDAE"/>
              </a:buClr>
              <a:buSzPts val="2800"/>
              <a:buFont typeface="Francois One"/>
              <a:buNone/>
              <a:defRPr sz="2800">
                <a:solidFill>
                  <a:srgbClr val="30DDAE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3600"/>
              <a:buFont typeface="Francois One"/>
              <a:buNone/>
              <a:defRPr sz="36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None/>
              <a:defRPr>
                <a:solidFill>
                  <a:srgbClr val="2532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Font typeface="Francois One"/>
              <a:buNone/>
              <a:defRPr sz="28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rottnestisland.com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tmag.tas.gov.au/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eb.archive.org/" TargetMode="External"/><Relationship Id="rId4" Type="http://schemas.openxmlformats.org/officeDocument/2006/relationships/hyperlink" Target="https://web.archive.org" TargetMode="External"/><Relationship Id="rId5" Type="http://schemas.openxmlformats.org/officeDocument/2006/relationships/hyperlink" Target="https://csinschools.io/web/3w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://web.archive.org/" TargetMode="External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document/d/11Gz0Aw4RD0nMKClMkEZfA0BaTdSKmR9aoUWLi-Q4OB4/edit?usp=sharing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csinschools.io/web/3w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hyperlink" Target="https://csinschools.io/screenshot-guid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ustralia.gov.au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reatbarrierreef.org/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apple.com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delaidezoo.com.au/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parksaustralia.gov.au/uluru/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sydneyoperahouse.com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A4A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ctrTitle"/>
          </p:nvPr>
        </p:nvSpPr>
        <p:spPr>
          <a:xfrm>
            <a:off x="578925" y="743925"/>
            <a:ext cx="67161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Lesson 3: Wayback Machine</a:t>
            </a:r>
            <a:r>
              <a:rPr lang="en" sz="3800"/>
              <a:t> </a:t>
            </a:r>
            <a:endParaRPr sz="380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79000" y="1621225"/>
            <a:ext cx="47970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to </a:t>
            </a:r>
            <a:r>
              <a:rPr lang="en"/>
              <a:t>website</a:t>
            </a:r>
            <a:r>
              <a:rPr lang="en"/>
              <a:t> access</a:t>
            </a:r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028" y="1460763"/>
            <a:ext cx="1800002" cy="22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>
            <p:ph idx="4294967295" type="body"/>
          </p:nvPr>
        </p:nvSpPr>
        <p:spPr>
          <a:xfrm>
            <a:off x="6285725" y="4736975"/>
            <a:ext cx="27573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</a:rPr>
              <a:t>csinschools.com</a:t>
            </a:r>
            <a:endParaRPr sz="1400">
              <a:solidFill>
                <a:srgbClr val="CCCCCC"/>
              </a:solidFill>
            </a:endParaRPr>
          </a:p>
          <a:p>
            <a:pPr indent="0" lvl="0" marL="0" rtl="0" algn="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CCCCCC"/>
              </a:solidFill>
            </a:endParaRPr>
          </a:p>
        </p:txBody>
      </p:sp>
      <p:pic>
        <p:nvPicPr>
          <p:cNvPr id="109" name="Google Shape;1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725" y="2656400"/>
            <a:ext cx="1962875" cy="19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Rottnest Island</a:t>
            </a:r>
            <a:endParaRPr/>
          </a:p>
        </p:txBody>
      </p:sp>
      <p:sp>
        <p:nvSpPr>
          <p:cNvPr id="178" name="Google Shape;178;p3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  <p:pic>
        <p:nvPicPr>
          <p:cNvPr id="179" name="Google Shape;179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00" y="822960"/>
            <a:ext cx="7909560" cy="40559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Tasmanian Museum and Art Gallery</a:t>
            </a:r>
            <a:endParaRPr/>
          </a:p>
        </p:txBody>
      </p:sp>
      <p:sp>
        <p:nvSpPr>
          <p:cNvPr id="185" name="Google Shape;185;p3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  <p:pic>
        <p:nvPicPr>
          <p:cNvPr id="186" name="Google Shape;186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00" y="822960"/>
            <a:ext cx="7909560" cy="40559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/>
          <p:nvPr/>
        </p:nvSpPr>
        <p:spPr>
          <a:xfrm>
            <a:off x="519600" y="1636388"/>
            <a:ext cx="4363500" cy="2301000"/>
          </a:xfrm>
          <a:prstGeom prst="roundRect">
            <a:avLst>
              <a:gd fmla="val 1913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 Archive Wayback Machine was created in 1996. From 2001, Internet users could access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site</a:t>
            </a:r>
            <a:r>
              <a:rPr lang="en"/>
              <a:t> and ‘travel back in time’ to view previous versions of a website.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schools have trouble accessing </a:t>
            </a:r>
            <a:r>
              <a:rPr lang="en" u="sng">
                <a:solidFill>
                  <a:schemeClr val="hlink"/>
                </a:solidFill>
                <a:hlinkClick r:id="rId4"/>
              </a:rPr>
              <a:t>web.archive.org</a:t>
            </a:r>
            <a:r>
              <a:rPr lang="en"/>
              <a:t>, so this slide deck allows students to complete </a:t>
            </a:r>
            <a:r>
              <a:rPr lang="en" u="sng">
                <a:solidFill>
                  <a:schemeClr val="hlink"/>
                </a:solidFill>
                <a:hlinkClick r:id="rId5"/>
              </a:rPr>
              <a:t>the activity</a:t>
            </a:r>
            <a:r>
              <a:rPr lang="en"/>
              <a:t> by referring to the slides instead.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Archive: Wayback Machine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8320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6">
            <a:alphaModFix/>
          </a:blip>
          <a:srcRect b="19478" l="0" r="0" t="0"/>
          <a:stretch/>
        </p:blipFill>
        <p:spPr>
          <a:xfrm>
            <a:off x="7984201" y="4195474"/>
            <a:ext cx="757577" cy="75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3098" y="2206823"/>
            <a:ext cx="2957725" cy="10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150" y="1260325"/>
            <a:ext cx="4419144" cy="3196206"/>
          </a:xfrm>
          <a:prstGeom prst="flowChartDocumen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" name="Google Shape;125;p27"/>
          <p:cNvSpPr/>
          <p:nvPr/>
        </p:nvSpPr>
        <p:spPr>
          <a:xfrm>
            <a:off x="519600" y="1260325"/>
            <a:ext cx="3746100" cy="3196200"/>
          </a:xfrm>
          <a:prstGeom prst="roundRect">
            <a:avLst>
              <a:gd fmla="val 1624" name="adj"/>
            </a:avLst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Access </a:t>
            </a:r>
            <a:r>
              <a:rPr lang="en" u="sng">
                <a:solidFill>
                  <a:schemeClr val="hlink"/>
                </a:solidFill>
                <a:hlinkClick r:id="rId5"/>
              </a:rPr>
              <a:t>Time Travel Web Page Activity Sheet</a:t>
            </a:r>
            <a:endParaRPr/>
          </a:p>
          <a:p>
            <a:pPr indent="-317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Make a copy (save it to your preferred location)</a:t>
            </a:r>
            <a:endParaRPr/>
          </a:p>
          <a:p>
            <a:pPr indent="-317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Copy each of the following webpage images (slides 4-11) into your worksheet</a:t>
            </a:r>
            <a:endParaRPr/>
          </a:p>
          <a:p>
            <a:pPr indent="-317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Access the current website for each. </a:t>
            </a:r>
            <a:endParaRPr/>
          </a:p>
          <a:p>
            <a:pPr indent="-317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Screenshot  and paste into the “Website today” column</a:t>
            </a:r>
            <a:endParaRPr/>
          </a:p>
          <a:p>
            <a:pPr indent="-317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Compare the old websites with the new ones</a:t>
            </a:r>
            <a:endParaRPr/>
          </a:p>
          <a:p>
            <a:pPr indent="-3175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Discuss your findings with the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27" name="Google Shape;127;p2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2575" y="3123250"/>
            <a:ext cx="1333275" cy="13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076" y="4583225"/>
            <a:ext cx="410925" cy="3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 txBox="1"/>
          <p:nvPr/>
        </p:nvSpPr>
        <p:spPr>
          <a:xfrm>
            <a:off x="1028373" y="4580475"/>
            <a:ext cx="245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How to take a screenshot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Australian Government</a:t>
            </a:r>
            <a:endParaRPr/>
          </a:p>
        </p:txBody>
      </p:sp>
      <p:sp>
        <p:nvSpPr>
          <p:cNvPr id="136" name="Google Shape;136;p2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  <p:pic>
        <p:nvPicPr>
          <p:cNvPr id="137" name="Google Shape;137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7458" l="0" r="0" t="0"/>
          <a:stretch/>
        </p:blipFill>
        <p:spPr>
          <a:xfrm>
            <a:off x="620021" y="822960"/>
            <a:ext cx="7909500" cy="3742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Great Barrier Reef</a:t>
            </a:r>
            <a:endParaRPr/>
          </a:p>
        </p:txBody>
      </p:sp>
      <p:sp>
        <p:nvSpPr>
          <p:cNvPr id="143" name="Google Shape;143;p2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  <p:pic>
        <p:nvPicPr>
          <p:cNvPr id="144" name="Google Shape;144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38" y="822960"/>
            <a:ext cx="7909500" cy="4060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</a:t>
            </a:r>
            <a:endParaRPr/>
          </a:p>
        </p:txBody>
      </p:sp>
      <p:sp>
        <p:nvSpPr>
          <p:cNvPr id="150" name="Google Shape;150;p3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  <p:pic>
        <p:nvPicPr>
          <p:cNvPr id="151" name="Google Shape;151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655" t="0"/>
          <a:stretch/>
        </p:blipFill>
        <p:spPr>
          <a:xfrm>
            <a:off x="617250" y="822960"/>
            <a:ext cx="7909500" cy="410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Adelaide Zoo</a:t>
            </a:r>
            <a:endParaRPr/>
          </a:p>
        </p:txBody>
      </p:sp>
      <p:sp>
        <p:nvSpPr>
          <p:cNvPr id="157" name="Google Shape;157;p31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  <p:pic>
        <p:nvPicPr>
          <p:cNvPr id="158" name="Google Shape;158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660" l="0" r="0" t="0"/>
          <a:stretch/>
        </p:blipFill>
        <p:spPr>
          <a:xfrm>
            <a:off x="617225" y="822960"/>
            <a:ext cx="7909560" cy="392835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Uluru</a:t>
            </a:r>
            <a:endParaRPr/>
          </a:p>
        </p:txBody>
      </p:sp>
      <p:sp>
        <p:nvSpPr>
          <p:cNvPr id="164" name="Google Shape;164;p3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  <p:pic>
        <p:nvPicPr>
          <p:cNvPr id="165" name="Google Shape;165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6068" l="0" r="0" t="0"/>
          <a:stretch/>
        </p:blipFill>
        <p:spPr>
          <a:xfrm>
            <a:off x="620000" y="822960"/>
            <a:ext cx="7909560" cy="381636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Sydney Opera House</a:t>
            </a:r>
            <a:endParaRPr/>
          </a:p>
        </p:txBody>
      </p:sp>
      <p:sp>
        <p:nvSpPr>
          <p:cNvPr id="171" name="Google Shape;171;p3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0DDAE"/>
              </a:solidFill>
            </a:endParaRPr>
          </a:p>
        </p:txBody>
      </p:sp>
      <p:pic>
        <p:nvPicPr>
          <p:cNvPr id="172" name="Google Shape;172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-4362" l="0" r="0" t="0"/>
          <a:stretch/>
        </p:blipFill>
        <p:spPr>
          <a:xfrm>
            <a:off x="617225" y="822949"/>
            <a:ext cx="7909550" cy="3961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